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96" r:id="rId2"/>
    <p:sldId id="2565" r:id="rId3"/>
    <p:sldId id="2598" r:id="rId4"/>
    <p:sldId id="2599" r:id="rId5"/>
    <p:sldId id="259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5280" autoAdjust="0"/>
  </p:normalViewPr>
  <p:slideViewPr>
    <p:cSldViewPr snapToGrid="0" snapToObjects="1" showGuides="1">
      <p:cViewPr varScale="1">
        <p:scale>
          <a:sx n="78" d="100"/>
          <a:sy n="78" d="100"/>
        </p:scale>
        <p:origin x="878" y="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10/1/2024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10/1/2024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037721"/>
            <a:ext cx="11019504" cy="753479"/>
          </a:xfrm>
          <a:prstGeom prst="rect">
            <a:avLst/>
          </a:prstGeom>
        </p:spPr>
        <p:txBody>
          <a:bodyPr anchor="t">
            <a:normAutofit fontScale="90000"/>
          </a:bodyPr>
          <a:lstStyle/>
          <a:p>
            <a:r>
              <a:rPr lang="en-US" sz="3900" b="1" dirty="0"/>
              <a:t>OpenCV :  A Tool for Real-Time Face Detection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By SAI NANGARE &amp; NANDINI MATE.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411F2C0-DD26-E929-1043-10A634092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4009" y="0"/>
            <a:ext cx="6227991" cy="46604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427E7F-126A-19A1-4B1C-95E14B705AEB}"/>
              </a:ext>
            </a:extLst>
          </p:cNvPr>
          <p:cNvSpPr txBox="1"/>
          <p:nvPr/>
        </p:nvSpPr>
        <p:spPr>
          <a:xfrm>
            <a:off x="344129" y="1250844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b="1" dirty="0">
                <a:latin typeface="Arial Black" panose="020B0A04020102020204" pitchFamily="34" charset="0"/>
              </a:rPr>
              <a:t>FACE </a:t>
            </a:r>
          </a:p>
          <a:p>
            <a:r>
              <a:rPr lang="en-US" sz="5000" b="1" dirty="0">
                <a:latin typeface="Arial Black" panose="020B0A04020102020204" pitchFamily="34" charset="0"/>
              </a:rPr>
              <a:t>DETECTION</a:t>
            </a:r>
            <a:endParaRPr lang="en-IN" sz="5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7"/>
            <a:ext cx="12192000" cy="365181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OpenCV, short for Open Source Computer Vision Library.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It</a:t>
            </a:r>
            <a:r>
              <a:rPr lang="en-US" sz="1800" b="0" i="0" dirty="0">
                <a:effectLst/>
              </a:rPr>
              <a:t> plays a major role in real-time operation which is very important in today’s systems</a:t>
            </a:r>
            <a:r>
              <a:rPr lang="en-US" sz="1800" b="0" i="0" dirty="0">
                <a:solidFill>
                  <a:srgbClr val="273239"/>
                </a:solidFill>
                <a:effectLst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It provides a wide range of algorithms for image and video analysis, making it suitable for various tasks.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OpenCV?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C046FF0-1A2F-AFB2-BC4E-65BBF0E3B19E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13716" b="13716"/>
          <a:stretch>
            <a:fillRect/>
          </a:stretch>
        </p:blipFill>
        <p:spPr>
          <a:xfrm>
            <a:off x="971836" y="3358587"/>
            <a:ext cx="3523423" cy="3206186"/>
          </a:xfrm>
        </p:spPr>
      </p:pic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6EEF9EBF-CBD7-7FC8-AC5C-1E139828A42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5474" r="5474"/>
          <a:stretch>
            <a:fillRect/>
          </a:stretch>
        </p:blipFill>
        <p:spPr>
          <a:xfrm>
            <a:off x="0" y="0"/>
            <a:ext cx="5278438" cy="3101083"/>
          </a:xfrm>
        </p:spPr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3E47C-B576-3EF8-90CA-453628F2C7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200" b="1" dirty="0"/>
              <a:t>Deep Learning Models</a:t>
            </a:r>
          </a:p>
          <a:p>
            <a:pPr marL="0" indent="0">
              <a:buNone/>
            </a:pPr>
            <a:r>
              <a:rPr lang="en-US" sz="2000" dirty="0"/>
              <a:t>OpenCV's deep learning algorithms, that enable tasks such as image classification and object detection by processing image features. </a:t>
            </a:r>
            <a:endParaRPr lang="en-US" sz="2000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9F2890F-7C37-71EB-5644-112C020D62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Real-Time Processing</a:t>
            </a:r>
          </a:p>
          <a:p>
            <a:pPr marL="0" indent="0">
              <a:buNone/>
            </a:pPr>
            <a:r>
              <a:rPr lang="en-US" sz="2000" dirty="0"/>
              <a:t>These algorithms are optimized for speed and accuracy, enabling near-instantaneous detection in real-time applications</a:t>
            </a:r>
            <a:endParaRPr lang="en-IN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701781-57E0-53A7-B583-0FFD9BC2A82E}"/>
              </a:ext>
            </a:extLst>
          </p:cNvPr>
          <p:cNvSpPr txBox="1"/>
          <p:nvPr/>
        </p:nvSpPr>
        <p:spPr>
          <a:xfrm>
            <a:off x="378460" y="318254"/>
            <a:ext cx="7383780" cy="1523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b="1" dirty="0"/>
              <a:t>Face Detection Algorithm:</a:t>
            </a:r>
          </a:p>
          <a:p>
            <a:endParaRPr lang="en-IN" sz="4500" b="1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ECA5BF2-ADC1-D184-9066-4F5FD73C93C4}"/>
              </a:ext>
            </a:extLst>
          </p:cNvPr>
          <p:cNvSpPr txBox="1">
            <a:spLocks/>
          </p:cNvSpPr>
          <p:nvPr/>
        </p:nvSpPr>
        <p:spPr>
          <a:xfrm>
            <a:off x="951487" y="4070639"/>
            <a:ext cx="3448800" cy="2253961"/>
          </a:xfrm>
          <a:prstGeom prst="rect">
            <a:avLst/>
          </a:prstGeom>
        </p:spPr>
        <p:txBody>
          <a:bodyPr vert="horz" lIns="0" tIns="7200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b="0" i="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i="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b="0" i="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b="0" i="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err="1"/>
              <a:t>Haar</a:t>
            </a:r>
            <a:r>
              <a:rPr lang="en-US" sz="2000" b="1" dirty="0"/>
              <a:t> Cascade Classifiers</a:t>
            </a:r>
          </a:p>
          <a:p>
            <a:pPr marL="0" indent="0">
              <a:buNone/>
            </a:pPr>
            <a:r>
              <a:rPr lang="en-US" sz="2000" dirty="0"/>
              <a:t>These are pre-trained machine learning models that identify features characteristic of faces.</a:t>
            </a:r>
          </a:p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F47EF4-991A-8CE6-CA44-98F05E528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0839" y="0"/>
            <a:ext cx="4621161" cy="336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057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D0A3DDB-95D4-5FA4-79D7-A2A01A66D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8057" y="1435242"/>
            <a:ext cx="6536692" cy="4872040"/>
          </a:xfrm>
        </p:spPr>
        <p:txBody>
          <a:bodyPr>
            <a:normAutofit/>
          </a:bodyPr>
          <a:lstStyle/>
          <a:p>
            <a:r>
              <a:rPr lang="en-IN" sz="2400" b="0" dirty="0">
                <a:latin typeface="+mn-lt"/>
              </a:rPr>
              <a:t>import libraries(cv2)</a:t>
            </a:r>
            <a:br>
              <a:rPr lang="en-IN" sz="2400" b="0" dirty="0">
                <a:latin typeface="+mn-lt"/>
              </a:rPr>
            </a:br>
            <a:r>
              <a:rPr lang="en-IN" sz="2400" b="0" dirty="0">
                <a:latin typeface="+mn-lt"/>
              </a:rPr>
              <a:t>Initialize face detector</a:t>
            </a:r>
            <a:br>
              <a:rPr lang="en-IN" sz="2400" b="0" dirty="0">
                <a:latin typeface="+mn-lt"/>
              </a:rPr>
            </a:br>
            <a:r>
              <a:rPr lang="en-IN" sz="2400" b="0" dirty="0">
                <a:latin typeface="+mn-lt"/>
              </a:rPr>
              <a:t>Start video capture</a:t>
            </a:r>
            <a:br>
              <a:rPr lang="en-IN" sz="2400" b="0" dirty="0">
                <a:latin typeface="+mn-lt"/>
              </a:rPr>
            </a:br>
            <a:r>
              <a:rPr lang="en-IN" sz="2400" b="0" dirty="0" err="1">
                <a:latin typeface="+mn-lt"/>
              </a:rPr>
              <a:t>Capture</a:t>
            </a:r>
            <a:r>
              <a:rPr lang="en-IN" sz="2400" b="0" dirty="0">
                <a:latin typeface="+mn-lt"/>
              </a:rPr>
              <a:t> frame from video   </a:t>
            </a:r>
            <a:br>
              <a:rPr lang="en-IN" sz="2400" b="0" dirty="0">
                <a:latin typeface="+mn-lt"/>
              </a:rPr>
            </a:br>
            <a:r>
              <a:rPr lang="en-IN" sz="2400" b="0" dirty="0">
                <a:latin typeface="+mn-lt"/>
              </a:rPr>
              <a:t>Detect faces and draw rectangles</a:t>
            </a:r>
            <a:br>
              <a:rPr lang="en-IN" sz="2400" b="0" dirty="0">
                <a:latin typeface="+mn-lt"/>
              </a:rPr>
            </a:br>
            <a:r>
              <a:rPr lang="en-IN" sz="2400" b="0" dirty="0">
                <a:latin typeface="+mn-lt"/>
              </a:rPr>
              <a:t>Display the resulting frame        </a:t>
            </a:r>
            <a:br>
              <a:rPr lang="en-IN" sz="2400" b="0" dirty="0">
                <a:latin typeface="+mn-lt"/>
              </a:rPr>
            </a:br>
            <a:r>
              <a:rPr lang="en-IN" sz="2400" b="0" dirty="0">
                <a:latin typeface="+mn-lt"/>
              </a:rPr>
              <a:t>Exit on pressing 'q’ </a:t>
            </a:r>
            <a:br>
              <a:rPr lang="en-IN" sz="2400" b="0" dirty="0">
                <a:latin typeface="+mn-lt"/>
              </a:rPr>
            </a:br>
            <a:r>
              <a:rPr lang="en-IN" sz="2400" b="0" dirty="0">
                <a:latin typeface="+mn-lt"/>
              </a:rPr>
              <a:t>Release resources</a:t>
            </a:r>
            <a:br>
              <a:rPr lang="en-IN" sz="2400" b="0" dirty="0">
                <a:latin typeface="+mn-lt"/>
              </a:rPr>
            </a:br>
            <a:endParaRPr lang="en-IN" sz="2400" b="0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EBCDF7-E7F6-4250-4678-8F796659A908}"/>
              </a:ext>
            </a:extLst>
          </p:cNvPr>
          <p:cNvSpPr txBox="1"/>
          <p:nvPr/>
        </p:nvSpPr>
        <p:spPr>
          <a:xfrm>
            <a:off x="522143" y="1623352"/>
            <a:ext cx="609426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>
                <a:solidFill>
                  <a:schemeClr val="tx2">
                    <a:lumMod val="95000"/>
                    <a:lumOff val="5000"/>
                  </a:schemeClr>
                </a:solidFill>
              </a:rPr>
              <a:t>F</a:t>
            </a:r>
            <a:r>
              <a:rPr lang="en-IN" sz="4000" b="1" dirty="0">
                <a:solidFill>
                  <a:schemeClr val="tx2">
                    <a:lumMod val="95000"/>
                    <a:lumOff val="5000"/>
                  </a:schemeClr>
                </a:solidFill>
                <a:latin typeface="+mn-lt"/>
              </a:rPr>
              <a:t>low of Code</a:t>
            </a:r>
            <a:endParaRPr lang="en-IN" sz="4000" b="1" dirty="0">
              <a:solidFill>
                <a:schemeClr val="tx2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59361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9C0091A3-D113-1FAF-2286-45743F88D54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/>
          <a:srcRect t="3029" b="3029"/>
          <a:stretch>
            <a:fillRect/>
          </a:stretch>
        </p:blipFill>
        <p:spPr>
          <a:xfrm>
            <a:off x="1" y="-184666"/>
            <a:ext cx="4910666" cy="68580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8D3620-E2DF-A358-050A-E2CD212287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95131" y="1824190"/>
            <a:ext cx="4801847" cy="755650"/>
          </a:xfrm>
        </p:spPr>
        <p:txBody>
          <a:bodyPr/>
          <a:lstStyle/>
          <a:p>
            <a:r>
              <a:rPr lang="en-IN" sz="2000" b="1" dirty="0"/>
              <a:t>Robotics</a:t>
            </a:r>
          </a:p>
          <a:p>
            <a:r>
              <a:rPr lang="en-US" dirty="0"/>
              <a:t>Vision-guided navigation and manipulation for robots.</a:t>
            </a:r>
          </a:p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69D0C-1849-4724-A310-C199FF369A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5131" y="3083915"/>
            <a:ext cx="4801847" cy="755650"/>
          </a:xfrm>
        </p:spPr>
        <p:txBody>
          <a:bodyPr>
            <a:normAutofit fontScale="92500" lnSpcReduction="10000"/>
          </a:bodyPr>
          <a:lstStyle/>
          <a:p>
            <a:r>
              <a:rPr lang="en-IN" sz="2000" b="1" dirty="0"/>
              <a:t>Self-Driving Cars</a:t>
            </a:r>
          </a:p>
          <a:p>
            <a:r>
              <a:rPr lang="en-US" sz="1700" dirty="0"/>
              <a:t>Object detection and lane tracking for autonomous navigation.</a:t>
            </a:r>
          </a:p>
          <a:p>
            <a:endParaRPr lang="en-IN" sz="2000" b="1" dirty="0"/>
          </a:p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988C79-9AF6-83A1-C470-0EC19E2252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95131" y="4048600"/>
            <a:ext cx="4801847" cy="755650"/>
          </a:xfrm>
        </p:spPr>
        <p:txBody>
          <a:bodyPr>
            <a:normAutofit lnSpcReduction="10000"/>
          </a:bodyPr>
          <a:lstStyle/>
          <a:p>
            <a:r>
              <a:rPr lang="en-IN" sz="2000" b="1" dirty="0"/>
              <a:t>Medical Imaging</a:t>
            </a:r>
          </a:p>
          <a:p>
            <a:r>
              <a:rPr lang="en-US" dirty="0"/>
              <a:t>Analyzing medical images for disease diagnosis and treatment planning.</a:t>
            </a:r>
          </a:p>
          <a:p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3FC31B4-1833-9BF1-77EE-BB23460038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95131" y="5135205"/>
            <a:ext cx="4801847" cy="755650"/>
          </a:xfrm>
        </p:spPr>
        <p:txBody>
          <a:bodyPr>
            <a:normAutofit fontScale="92500" lnSpcReduction="10000"/>
          </a:bodyPr>
          <a:lstStyle/>
          <a:p>
            <a:r>
              <a:rPr lang="en-IN" sz="2000" b="1" dirty="0"/>
              <a:t>Security Systems</a:t>
            </a:r>
          </a:p>
          <a:p>
            <a:r>
              <a:rPr lang="en-US" dirty="0"/>
              <a:t>Facial recognition, motion detection, and intrusion detection.</a:t>
            </a:r>
          </a:p>
          <a:p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86ACD59-69F0-22C4-F3B3-454F5653F1F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84074" y="1834750"/>
            <a:ext cx="741082" cy="75565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239BD45-4C33-BEE1-84AF-7A28A96EF7E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84074" y="2890875"/>
            <a:ext cx="741082" cy="755650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C193334-EA68-769C-BA61-C64094C0A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084074" y="3947000"/>
            <a:ext cx="741082" cy="75565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5F07A61-7990-0F8A-EFF8-BC6EBF3A92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084074" y="5135205"/>
            <a:ext cx="741082" cy="755650"/>
          </a:xfrm>
        </p:spPr>
        <p:txBody>
          <a:bodyPr/>
          <a:lstStyle/>
          <a:p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544EF8E-3D5B-B8F6-2076-1FAF4F0C99CA}"/>
              </a:ext>
            </a:extLst>
          </p:cNvPr>
          <p:cNvSpPr txBox="1"/>
          <p:nvPr/>
        </p:nvSpPr>
        <p:spPr>
          <a:xfrm>
            <a:off x="6197600" y="44017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000" b="1" dirty="0"/>
              <a:t>Applications of OpenCV</a:t>
            </a:r>
          </a:p>
        </p:txBody>
      </p:sp>
    </p:spTree>
    <p:extLst>
      <p:ext uri="{BB962C8B-B14F-4D97-AF65-F5344CB8AC3E}">
        <p14:creationId xmlns:p14="http://schemas.microsoft.com/office/powerpoint/2010/main" val="1395575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364</TotalTime>
  <Words>217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Corbel</vt:lpstr>
      <vt:lpstr>Office Theme</vt:lpstr>
      <vt:lpstr>OpenCV :  A Tool for Real-Time Face Detection  </vt:lpstr>
      <vt:lpstr>What Is OpenCV?</vt:lpstr>
      <vt:lpstr>PowerPoint Presentation</vt:lpstr>
      <vt:lpstr>import libraries(cv2) Initialize face detector Start video capture Capture frame from video    Detect faces and draw rectangles Display the resulting frame         Exit on pressing 'q’  Release resources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Sai Nangare</dc:creator>
  <cp:lastModifiedBy>Sai Nangare</cp:lastModifiedBy>
  <cp:revision>2</cp:revision>
  <dcterms:created xsi:type="dcterms:W3CDTF">2024-09-30T15:41:04Z</dcterms:created>
  <dcterms:modified xsi:type="dcterms:W3CDTF">2024-10-01T03:56:32Z</dcterms:modified>
</cp:coreProperties>
</file>